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7366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Appropriate Reliance on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Research to Implementation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Fabio Correa | Microsoft Corporation | February 2026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747"/>
            <a:ext cx="11210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Implementation: Human Judgment Flags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1251"/>
            <a:ext cx="5781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Some Decisions Require Human Authority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857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informs but doesn't decide on matters involving human values, accountability, and nuanced trade-offs: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703796"/>
            <a:ext cx="453628" cy="4536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781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Strategy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272082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Priorities and direction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703796"/>
            <a:ext cx="453628" cy="4536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781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Ethical Dilemmas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4272082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Values and principles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703796"/>
            <a:ext cx="453628" cy="4536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15111" y="3781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Personnel Decisions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15111" y="4272082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Hiring and performance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088612"/>
            <a:ext cx="453628" cy="45362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5166479"/>
            <a:ext cx="2972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Architecture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530906" y="5656898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and access</a:t>
            </a:r>
            <a:endParaRPr lang="en-US" sz="17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5088612"/>
            <a:ext cx="453628" cy="45362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973008" y="5166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Legal Compliance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5973008" y="5656898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Regulatory obligations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793790" y="62749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Pattern: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"I can outline the options, but the choice depends on your priorities around [tradeoff]."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88375"/>
            <a:ext cx="231457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41839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363980"/>
            <a:ext cx="175498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FINDING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20585"/>
            <a:ext cx="6341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AIRS-16 Discovery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620089"/>
            <a:ext cx="5203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Trust Was Only Marginally Significant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518654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validation study (N=523) examining 8 constructs predicting AI adoption: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448532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 in AI (TR):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β=.106, p=.064—barely significant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015508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FEB3B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Provocative question: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What if trust level doesn't predict adoption, but trust calibration does?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945386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discovery led to proposing Appropriate Reliance as a new construct, measured through AIRS-18.</a:t>
            </a:r>
            <a:endParaRPr lang="en-US" sz="17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49" y="3569732"/>
            <a:ext cx="5564862" cy="31162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8196"/>
            <a:ext cx="78693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AIRS-18 Extension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07701"/>
            <a:ext cx="5310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Two New Items to Measure Calibration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642354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611874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3021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3861614" y="24723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209330"/>
            <a:ext cx="3448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AR1: Reliability Detection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369974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 can tell when AI-generated information is reliable and when it needs verification."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642354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428548" y="2611874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2" name="Shape 10"/>
          <p:cNvSpPr/>
          <p:nvPr/>
        </p:nvSpPr>
        <p:spPr>
          <a:xfrm>
            <a:off x="10292298" y="23021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0496371" y="24723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209330"/>
            <a:ext cx="4219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AR2: Judgment Discrimination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699748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 know when to trust AI tools and when to rely on my own judgment instead."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4937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Three Key Hypotheses: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556052"/>
            <a:ext cx="130428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 shows discriminant validity from TR (trust is not calibration)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 provides incremental predictive power for adoption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 moderates the trust → adoption relationship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8999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items measure metacognitive awareness rather than mere confidence or attitude.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5908" y="468154"/>
            <a:ext cx="1938099" cy="292894"/>
          </a:xfrm>
          <a:prstGeom prst="roundRect">
            <a:avLst>
              <a:gd name="adj" fmla="val 19532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8063" y="546497"/>
            <a:ext cx="136208" cy="1362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2375" y="519232"/>
            <a:ext cx="1529477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IMPLEMENTATION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5908" y="812125"/>
            <a:ext cx="5728811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Alex Cognitive Architecture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595908" y="1395174"/>
            <a:ext cx="5013127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Testbed for Appropriate Reliance Mechanisms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8" y="1996678"/>
            <a:ext cx="5818942" cy="58189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37759" y="1967984"/>
            <a:ext cx="7204234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Currently deployed and collecting data across multiple platforms: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6837759" y="2321362"/>
            <a:ext cx="7204234" cy="1192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Code extension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developers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M365 Copilot agent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knowledge workers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~7,000 lines of AR-specific protocol code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CAIR/CSR framework embedded in responses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Multi-platform comparison opportunity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837759" y="3628662"/>
            <a:ext cx="7204234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living implementation allows us to test theoretical constructs in real-world contexts and gather empirical evidence.</a:t>
            </a:r>
            <a:endParaRPr lang="en-US"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80323"/>
            <a:ext cx="1735217" cy="343614"/>
          </a:xfrm>
          <a:prstGeom prst="roundRect">
            <a:avLst>
              <a:gd name="adj" fmla="val 18853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9399" y="774978"/>
            <a:ext cx="154186" cy="154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0619" y="738068"/>
            <a:ext cx="127277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93790" y="1089422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to Remember</a:t>
            </a:r>
            <a:endParaRPr lang="en-US" sz="3750" dirty="0"/>
          </a:p>
        </p:txBody>
      </p:sp>
      <p:sp>
        <p:nvSpPr>
          <p:cNvPr id="6" name="Shape 3"/>
          <p:cNvSpPr/>
          <p:nvPr/>
        </p:nvSpPr>
        <p:spPr>
          <a:xfrm>
            <a:off x="7303770" y="1937623"/>
            <a:ext cx="22860" cy="5611654"/>
          </a:xfrm>
          <a:prstGeom prst="roundRect">
            <a:avLst>
              <a:gd name="adj" fmla="val 354232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6542782" y="2143006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7098328" y="193762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170539" y="197369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2840355" y="2003822"/>
            <a:ext cx="351091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Miscalibration Destroys Value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93790" y="2403277"/>
            <a:ext cx="5557480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Human+AI can perform worse than either alone when trust is miscalibrated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509212" y="3241834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0C1D7"/>
          </a:solidFill>
          <a:ln/>
        </p:spPr>
      </p:sp>
      <p:sp>
        <p:nvSpPr>
          <p:cNvPr id="13" name="Shape 10"/>
          <p:cNvSpPr/>
          <p:nvPr/>
        </p:nvSpPr>
        <p:spPr>
          <a:xfrm>
            <a:off x="7098328" y="3036451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70539" y="3072527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8279130" y="3102650"/>
            <a:ext cx="373070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Calibration, Not Just Trust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8279130" y="3502104"/>
            <a:ext cx="5557480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skill to discern when trust is warranted matters more than trust level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542782" y="4209931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0C1D7"/>
          </a:solidFill>
          <a:ln/>
        </p:spPr>
      </p:sp>
      <p:sp>
        <p:nvSpPr>
          <p:cNvPr id="18" name="Shape 15"/>
          <p:cNvSpPr/>
          <p:nvPr/>
        </p:nvSpPr>
        <p:spPr>
          <a:xfrm>
            <a:off x="7098328" y="400454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170539" y="404062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3351728" y="4070747"/>
            <a:ext cx="299954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Three Interventions Work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793790" y="4470202"/>
            <a:ext cx="5557480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Self-critiques, contrastive explanations, and uncertainty expressions have proven effects</a:t>
            </a:r>
            <a:endParaRPr lang="en-US" sz="1500" dirty="0"/>
          </a:p>
        </p:txBody>
      </p:sp>
      <p:sp>
        <p:nvSpPr>
          <p:cNvPr id="22" name="Shape 19"/>
          <p:cNvSpPr/>
          <p:nvPr/>
        </p:nvSpPr>
        <p:spPr>
          <a:xfrm>
            <a:off x="7509212" y="5178028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0C1D7"/>
          </a:solidFill>
          <a:ln/>
        </p:spPr>
      </p:sp>
      <p:sp>
        <p:nvSpPr>
          <p:cNvPr id="23" name="Shape 20"/>
          <p:cNvSpPr/>
          <p:nvPr/>
        </p:nvSpPr>
        <p:spPr>
          <a:xfrm>
            <a:off x="7098328" y="4972645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170539" y="5008721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22"/>
          <p:cNvSpPr/>
          <p:nvPr/>
        </p:nvSpPr>
        <p:spPr>
          <a:xfrm>
            <a:off x="8279130" y="503884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 Matters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8279130" y="5438299"/>
            <a:ext cx="5557480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Epistemic claims need different treatment than creative contributions</a:t>
            </a:r>
            <a:endParaRPr lang="en-US" sz="1500" dirty="0"/>
          </a:p>
        </p:txBody>
      </p:sp>
      <p:sp>
        <p:nvSpPr>
          <p:cNvPr id="27" name="Shape 24"/>
          <p:cNvSpPr/>
          <p:nvPr/>
        </p:nvSpPr>
        <p:spPr>
          <a:xfrm>
            <a:off x="6542782" y="6146125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0C1D7"/>
          </a:solidFill>
          <a:ln/>
        </p:spPr>
      </p:sp>
      <p:sp>
        <p:nvSpPr>
          <p:cNvPr id="28" name="Shape 25"/>
          <p:cNvSpPr/>
          <p:nvPr/>
        </p:nvSpPr>
        <p:spPr>
          <a:xfrm>
            <a:off x="7098328" y="594074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7170539" y="5976818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250" dirty="0"/>
          </a:p>
        </p:txBody>
      </p:sp>
      <p:sp>
        <p:nvSpPr>
          <p:cNvPr id="30" name="Text 27"/>
          <p:cNvSpPr/>
          <p:nvPr/>
        </p:nvSpPr>
        <p:spPr>
          <a:xfrm>
            <a:off x="3405068" y="6006941"/>
            <a:ext cx="294620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Measurement Is Possible</a:t>
            </a:r>
            <a:endParaRPr lang="en-US" sz="1850" dirty="0"/>
          </a:p>
        </p:txBody>
      </p:sp>
      <p:sp>
        <p:nvSpPr>
          <p:cNvPr id="31" name="Text 28"/>
          <p:cNvSpPr/>
          <p:nvPr/>
        </p:nvSpPr>
        <p:spPr>
          <a:xfrm>
            <a:off x="793790" y="6406396"/>
            <a:ext cx="555748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CAIR/CSR framework provides concrete, actionable metrics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5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Path Forward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05395"/>
            <a:ext cx="6396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Individual Trust to Collective Intelligence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33951" y="315503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"AI can bridge gaps of time, distance, and scale, but only if built correctly. We must design AI to support shared goals, group context, and the norms of collaboration."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133951" y="4498896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Jaime Teevan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Microsoft Chief Scientist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2899886"/>
            <a:ext cx="30480" cy="2217063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537210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frontier ahead is clear: teams, organizations, and communities getting better together with AI. By focusing on appropriate reliance rather than blind trust, we unlock the true potential of human-AI collaboration at every scale.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0078" y="502801"/>
            <a:ext cx="1210151" cy="308253"/>
          </a:xfrm>
          <a:prstGeom prst="roundRect">
            <a:avLst>
              <a:gd name="adj" fmla="val 19315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726281" y="555903"/>
            <a:ext cx="997744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PROBLEM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20078" y="866418"/>
            <a:ext cx="12456914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Human+AI Teams Often Perform Worse Than Either Alone</a:t>
            </a:r>
            <a:endParaRPr lang="en-US" sz="3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078" y="1783318"/>
            <a:ext cx="5787866" cy="57878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47761" y="1752243"/>
            <a:ext cx="7170063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Dell'Acqua et al. (2023) discovered a surprising finding: when trust is miscalibrated, collaboration backfires. AI makes confident mistakes, humans accept without verification, and combined performance drops below baseline.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847761" y="2634020"/>
            <a:ext cx="7170063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culprit isn't AI capability—it's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miscalibrated confidence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Understanding this dynamic is the first step toward building better human-AI systems.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5223"/>
            <a:ext cx="76763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Two Sides of the Same Coin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4728"/>
            <a:ext cx="6897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Hallucination + Over-reliance = Compounded Risk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279219"/>
            <a:ext cx="6407944" cy="2184083"/>
          </a:xfrm>
          <a:prstGeom prst="roundRect">
            <a:avLst>
              <a:gd name="adj" fmla="val 43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513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Hallucination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004072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happens: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generates plausible but wrong information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865965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Bad data enters decisions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279219"/>
            <a:ext cx="6408063" cy="2184083"/>
          </a:xfrm>
          <a:prstGeom prst="roundRect">
            <a:avLst>
              <a:gd name="adj" fmla="val 43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2982" y="3513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Over-reliance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400407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happens: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Users accept without checking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2982" y="45030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Errors propagate uncaught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7184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stem from the same root: AI expresses certainty regardless of actual reliability. When these forces combine, they create compounded risk that undermines the entire collaboration.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95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Appropriate Reliance?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472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Precise Definition: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Users accept correct AI outputs AND reject incorrect ones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28254"/>
            <a:ext cx="36647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3748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CAIR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37484" y="4875967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AI-Reliance: Trust AI when it's right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4128254"/>
            <a:ext cx="36648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2904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CSR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29042" y="4875967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Self-Reliance: Trust yourself when AI is wrong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1142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measurable components from Schemmer et al. (2023). Goal: Maximize both simultaneously. AoR = 1 is optimal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69444"/>
            <a:ext cx="1686758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391841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337429"/>
            <a:ext cx="114240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86414"/>
            <a:ext cx="10708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Reframe That Changes Everything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62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Traditional 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643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"Build trust in AI"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210288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Focuses on attitude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Asks "Do you trust AI?"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be too high or too low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Static mindset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36168" y="2835354"/>
            <a:ext cx="6571417" cy="3143726"/>
          </a:xfrm>
          <a:prstGeom prst="roundRect">
            <a:avLst>
              <a:gd name="adj" fmla="val 5195"/>
            </a:avLst>
          </a:prstGeom>
          <a:solidFill>
            <a:srgbClr val="5E98F1"/>
          </a:solidFill>
          <a:ln/>
        </p:spPr>
      </p:sp>
      <p:sp>
        <p:nvSpPr>
          <p:cNvPr id="10" name="Text 7"/>
          <p:cNvSpPr/>
          <p:nvPr/>
        </p:nvSpPr>
        <p:spPr>
          <a:xfrm>
            <a:off x="7662982" y="3062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Insight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62982" y="3643313"/>
            <a:ext cx="6117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"Build calibration of trust"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62982" y="4210288"/>
            <a:ext cx="6117788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Focuses on metacognitive skill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Asks "Can you tell when trust is warranted?"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accuracy of judgment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Learnable capability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7586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It's not how much you trust—it's how well you calibrate. This distinction transforms how we design AI systems and measure their success.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1569"/>
            <a:ext cx="7857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Trust-Calibration Matrix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1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Four User Profiles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15565"/>
            <a:ext cx="1767840" cy="17678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668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⚠️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Dangerous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57311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Trust, Low Calibration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56302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Over-relies on AI, consistently misses errors. The most dangerous profile.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615565"/>
            <a:ext cx="1767840" cy="17678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25278" y="46668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Optimal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125278" y="515731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Trust, High Calibration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125278" y="601920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Trusts appropriately, maximizes value from collaboration.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615565"/>
            <a:ext cx="1767840" cy="17678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56884" y="46668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❌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Wasteful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456884" y="515731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Trust, Low Calibration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56884" y="565630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Misses AI value, underutilizes capabilities.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615565"/>
            <a:ext cx="1767840" cy="17678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788491" y="46668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Selective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788491" y="515731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Trust, High Calibration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0788491" y="565630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Appropriately skeptical, cautious but effective.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85017"/>
            <a:ext cx="2128480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20741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53001"/>
            <a:ext cx="158412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EVIDENCE-BASED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01986"/>
            <a:ext cx="7621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Research Says Works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401491"/>
            <a:ext cx="3761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Three Proven Interventions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95982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0604" y="4230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Self-Critiques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0604" y="472047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+50% error detection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20604" y="521946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Saunders et al., 2022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95982"/>
            <a:ext cx="4347567" cy="9072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68171" y="4230053"/>
            <a:ext cx="34665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Contrastive Explanations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5368171" y="472047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+20% accuracy on AI errors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5368171" y="521946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et al., 2023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95982"/>
            <a:ext cx="4347567" cy="90725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715738" y="4230053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Low-Confidence Expressions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9715738" y="507480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-25% false user confidence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715738" y="557379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Steyvers et al., 2024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93790" y="64186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aren't hypothetical—they're measured outcomes from controlled studies. Each intervention addresses miscalibration through different mechanisms, and they can be combined for greater effect.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084"/>
            <a:ext cx="9945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Implementation: Confidence Ceiling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69588"/>
            <a:ext cx="5077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Never Claim What You Can't Support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19231"/>
            <a:ext cx="4885015" cy="48850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9828" y="2368153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Lin et al. (2022): Models can verbalize calibrated uncertainty. The 90% ceiling communicates "This should work, but verify."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39828" y="3712012"/>
            <a:ext cx="7604284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47448" y="3719632"/>
            <a:ext cx="7589044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474262" y="3863340"/>
            <a:ext cx="40959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Type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031498" y="3863340"/>
            <a:ext cx="2578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 Confidence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47448" y="4369951"/>
            <a:ext cx="7589044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474262" y="4513659"/>
            <a:ext cx="40959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file reading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031498" y="4513659"/>
            <a:ext cx="2578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47448" y="5020270"/>
            <a:ext cx="7589044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74262" y="5163979"/>
            <a:ext cx="40959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Documented patterns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031498" y="5163979"/>
            <a:ext cx="2578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47448" y="5670590"/>
            <a:ext cx="7589044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474262" y="5814298"/>
            <a:ext cx="40959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Factual without source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1031498" y="5814298"/>
            <a:ext cx="2578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70%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6247448" y="6320909"/>
            <a:ext cx="7589044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474262" y="6464618"/>
            <a:ext cx="40959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Inference / edge cases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1031498" y="6464618"/>
            <a:ext cx="2578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50%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3013"/>
            <a:ext cx="9379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Implementation: Mode Separation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2517"/>
            <a:ext cx="8682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Epistemic vs. Generative—Different Rules for Different Outputs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63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Epistemic Mode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44967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Factual claims about reality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 grounding required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Confidence ceilings apply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"According to the docs..."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629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accuracy matters most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963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Generative Mode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544967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Creative ideas and proposals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 framing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Exploration encouraged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"Here's an idea to explore..."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629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imagination leads the way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78506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Applying epistemic constraints to creativity impoverishes collaboration. Not all AI output needs the same calibration approach.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2026-02-02T01:33:49Z</dcterms:created>
  <dcterms:modified xsi:type="dcterms:W3CDTF">2026-02-02T01:33:49Z</dcterms:modified>
</cp:coreProperties>
</file>